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Poppins Semi-Bold" charset="1" panose="00000700000000000000"/>
      <p:regular r:id="rId56"/>
    </p:embeddedFont>
    <p:embeddedFont>
      <p:font typeface="Barlow SemiCondensed Heavy" charset="1" panose="00000A06000000000000"/>
      <p:regular r:id="rId57"/>
    </p:embeddedFont>
    <p:embeddedFont>
      <p:font typeface="Barlow SemiCondensed" charset="1" panose="00000506000000000000"/>
      <p:regular r:id="rId58"/>
    </p:embeddedFont>
    <p:embeddedFont>
      <p:font typeface="Poppins" charset="1" panose="00000500000000000000"/>
      <p:regular r:id="rId59"/>
    </p:embeddedFont>
    <p:embeddedFont>
      <p:font typeface="Poppins Bold" charset="1" panose="00000800000000000000"/>
      <p:regular r:id="rId60"/>
    </p:embeddedFont>
    <p:embeddedFont>
      <p:font typeface="JetBrains Mono" charset="1" panose="02010509020102050004"/>
      <p:regular r:id="rId61"/>
    </p:embeddedFont>
    <p:embeddedFont>
      <p:font typeface="Kollektif Bold" charset="1" panose="020B0604020101010102"/>
      <p:regular r:id="rId66"/>
    </p:embeddedFont>
    <p:embeddedFont>
      <p:font typeface="Canva Sans Bold" charset="1" panose="020B0803030501040103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notesMasters/notesMaster1.xml" Type="http://schemas.openxmlformats.org/officeDocument/2006/relationships/notesMaster"/><Relationship Id="rId63" Target="theme/theme2.xml" Type="http://schemas.openxmlformats.org/officeDocument/2006/relationships/theme"/><Relationship Id="rId64" Target="notesSlides/notesSlide1.xml" Type="http://schemas.openxmlformats.org/officeDocument/2006/relationships/notesSlide"/><Relationship Id="rId65" Target="notesSlides/notesSlide2.xml" Type="http://schemas.openxmlformats.org/officeDocument/2006/relationships/notesSlide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https://spark.apache.org/docs/latest/streaming-programming-guide.html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https://spark.apache.org/docs/latest/streaming-programming-guide.html#discretized-streams-dstreams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0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0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0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63.png" Type="http://schemas.openxmlformats.org/officeDocument/2006/relationships/image"/><Relationship Id="rId14" Target="../media/image64.svg" Type="http://schemas.openxmlformats.org/officeDocument/2006/relationships/image"/><Relationship Id="rId15" Target="../media/image65.png" Type="http://schemas.openxmlformats.org/officeDocument/2006/relationships/image"/><Relationship Id="rId16" Target="../media/image66.svg" Type="http://schemas.openxmlformats.org/officeDocument/2006/relationships/image"/><Relationship Id="rId2" Target="../media/image52.jpe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60416"/>
            <a:ext cx="10747575" cy="184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4: Advanced Data Processing with Spark and Streaming Pipelines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639788" y="3173176"/>
            <a:ext cx="6048405" cy="6598261"/>
          </a:xfrm>
          <a:custGeom>
            <a:avLst/>
            <a:gdLst/>
            <a:ahLst/>
            <a:cxnLst/>
            <a:rect r="r" b="b" t="t" l="l"/>
            <a:pathLst>
              <a:path h="6598261" w="6048405">
                <a:moveTo>
                  <a:pt x="0" y="0"/>
                </a:moveTo>
                <a:lnTo>
                  <a:pt x="6048406" y="0"/>
                </a:lnTo>
                <a:lnTo>
                  <a:pt x="6048406" y="6598261"/>
                </a:lnTo>
                <a:lnTo>
                  <a:pt x="0" y="6598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98" t="-12748" r="-13925" b="-1327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collection of data organized into named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 of DataFrames over RDDs: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Named columns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Optimized execution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SQL-like operations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025383" y="4571860"/>
            <a:ext cx="12237234" cy="5055207"/>
          </a:xfrm>
          <a:custGeom>
            <a:avLst/>
            <a:gdLst/>
            <a:ahLst/>
            <a:cxnLst/>
            <a:rect r="r" b="b" t="t" l="l"/>
            <a:pathLst>
              <a:path h="5055207" w="12237234">
                <a:moveTo>
                  <a:pt x="0" y="0"/>
                </a:moveTo>
                <a:lnTo>
                  <a:pt x="12237234" y="0"/>
                </a:lnTo>
                <a:lnTo>
                  <a:pt x="12237234" y="5055207"/>
                </a:lnTo>
                <a:lnTo>
                  <a:pt x="0" y="505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Creating DataFrames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RDDs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a list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Reading from files (CSV, JSON, Parquet)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Hive tables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 Operations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select(), filter(), groupBy()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join(), union(), orderBy()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withColumn(), drop()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agg() for aggregations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280861" y="3815976"/>
            <a:ext cx="7827010" cy="5851250"/>
            <a:chOff x="0" y="0"/>
            <a:chExt cx="10436013" cy="780166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436013" cy="7801666"/>
              <a:chOff x="0" y="0"/>
              <a:chExt cx="1913890" cy="154047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3890" cy="1540479"/>
              </a:xfrm>
              <a:custGeom>
                <a:avLst/>
                <a:gdLst/>
                <a:ahLst/>
                <a:cxnLst/>
                <a:rect r="r" b="b" t="t" l="l"/>
                <a:pathLst>
                  <a:path h="1540479" w="1913890">
                    <a:moveTo>
                      <a:pt x="1789430" y="1540479"/>
                    </a:moveTo>
                    <a:lnTo>
                      <a:pt x="124460" y="1540479"/>
                    </a:lnTo>
                    <a:cubicBezTo>
                      <a:pt x="55880" y="1540479"/>
                      <a:pt x="0" y="1484599"/>
                      <a:pt x="0" y="14160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416019"/>
                    </a:lnTo>
                    <a:cubicBezTo>
                      <a:pt x="1913890" y="1484599"/>
                      <a:pt x="1858010" y="1540479"/>
                      <a:pt x="1789430" y="1540479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5" id="15"/>
            <p:cNvSpPr/>
            <p:nvPr/>
          </p:nvSpPr>
          <p:spPr>
            <a:xfrm>
              <a:off x="404659" y="784780"/>
              <a:ext cx="9525008" cy="0"/>
            </a:xfrm>
            <a:prstGeom prst="line">
              <a:avLst/>
            </a:prstGeom>
            <a:ln cap="rnd" w="43433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694215" y="957372"/>
              <a:ext cx="8860325" cy="6437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Create a DataFrame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data = [("Alice", 25, "New York"), 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</a:t>
              </a: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("Bob", 30, "San Francisco"),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("Charlie", 35, "London")]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 = spark.createDataFrame(data, ["name", "age", "city"])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DataFrame operations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df.show()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df.select("name", "age").show()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df.filter(df.age &gt; 28).show()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df.groupBy("city").agg(avg("age") \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</a:t>
              </a: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.alias("avg_age")).show()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694215" y="379741"/>
              <a:ext cx="241738" cy="241738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978204" y="379741"/>
              <a:ext cx="241738" cy="24173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62192" y="379741"/>
              <a:ext cx="241738" cy="24173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4273188" y="278686"/>
              <a:ext cx="5281353" cy="38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36"/>
                </a:lnSpc>
              </a:pPr>
              <a:r>
                <a:rPr lang="en-US" sz="1668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SQL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Running SQL queries on DataFrames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temporary views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Catalog API for managing tables and databases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059036" y="5277806"/>
            <a:ext cx="8228964" cy="3071814"/>
            <a:chOff x="0" y="0"/>
            <a:chExt cx="10971953" cy="409575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971953" cy="4095752"/>
              <a:chOff x="0" y="0"/>
              <a:chExt cx="2012177" cy="85345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12178" cy="853456"/>
              </a:xfrm>
              <a:custGeom>
                <a:avLst/>
                <a:gdLst/>
                <a:ahLst/>
                <a:cxnLst/>
                <a:rect r="r" b="b" t="t" l="l"/>
                <a:pathLst>
                  <a:path h="853456" w="2012178">
                    <a:moveTo>
                      <a:pt x="1887717" y="853456"/>
                    </a:moveTo>
                    <a:lnTo>
                      <a:pt x="124460" y="853456"/>
                    </a:lnTo>
                    <a:cubicBezTo>
                      <a:pt x="55880" y="853456"/>
                      <a:pt x="0" y="797576"/>
                      <a:pt x="0" y="72899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87718" y="0"/>
                    </a:lnTo>
                    <a:cubicBezTo>
                      <a:pt x="1956297" y="0"/>
                      <a:pt x="2012178" y="55880"/>
                      <a:pt x="2012178" y="124460"/>
                    </a:cubicBezTo>
                    <a:lnTo>
                      <a:pt x="2012178" y="728996"/>
                    </a:lnTo>
                    <a:cubicBezTo>
                      <a:pt x="2012178" y="797576"/>
                      <a:pt x="1956297" y="853456"/>
                      <a:pt x="1887718" y="853456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5" id="15"/>
            <p:cNvSpPr/>
            <p:nvPr/>
          </p:nvSpPr>
          <p:spPr>
            <a:xfrm>
              <a:off x="940599" y="784780"/>
              <a:ext cx="9525008" cy="0"/>
            </a:xfrm>
            <a:prstGeom prst="line">
              <a:avLst/>
            </a:prstGeom>
            <a:ln cap="rnd" w="381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230155" y="957372"/>
              <a:ext cx="8860325" cy="2731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df.createOrReplaceTempView("people")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result = spark.sql("SELECT * FROM people WHERE age &gt; 28 ORDER BY age")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result.show()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230155" y="379741"/>
              <a:ext cx="241738" cy="241738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514143" y="379741"/>
              <a:ext cx="241738" cy="24173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798131" y="379741"/>
              <a:ext cx="241738" cy="24173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4809127" y="278686"/>
              <a:ext cx="5281353" cy="38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36"/>
                </a:lnSpc>
              </a:pPr>
              <a:r>
                <a:rPr lang="en-US" sz="1668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Datasets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Strongly-typed version of DataFrames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Type-safety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Lambda functions in queries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355297" y="4039284"/>
            <a:ext cx="7827010" cy="4808961"/>
            <a:chOff x="0" y="0"/>
            <a:chExt cx="10436013" cy="641194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436013" cy="6411948"/>
              <a:chOff x="0" y="0"/>
              <a:chExt cx="1913890" cy="126607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3890" cy="1266072"/>
              </a:xfrm>
              <a:custGeom>
                <a:avLst/>
                <a:gdLst/>
                <a:ahLst/>
                <a:cxnLst/>
                <a:rect r="r" b="b" t="t" l="l"/>
                <a:pathLst>
                  <a:path h="1266072" w="1913890">
                    <a:moveTo>
                      <a:pt x="1789430" y="1266072"/>
                    </a:moveTo>
                    <a:lnTo>
                      <a:pt x="124460" y="1266072"/>
                    </a:lnTo>
                    <a:cubicBezTo>
                      <a:pt x="55880" y="1266072"/>
                      <a:pt x="0" y="1210192"/>
                      <a:pt x="0" y="114161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141612"/>
                    </a:lnTo>
                    <a:cubicBezTo>
                      <a:pt x="1913890" y="1210192"/>
                      <a:pt x="1858010" y="1266072"/>
                      <a:pt x="1789430" y="1266072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5" id="15"/>
            <p:cNvSpPr/>
            <p:nvPr/>
          </p:nvSpPr>
          <p:spPr>
            <a:xfrm>
              <a:off x="404659" y="784780"/>
              <a:ext cx="9525008" cy="0"/>
            </a:xfrm>
            <a:prstGeom prst="line">
              <a:avLst/>
            </a:prstGeom>
            <a:ln cap="rnd" w="43433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694215" y="957372"/>
              <a:ext cx="8860325" cy="5047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from pyspark.sql.types import StructType, StructField, StringType, IntegerType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schema = StructType([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StructField("name", StringType(), True),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StructField("age", IntegerType(), True),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StructField("city", StringType(), True)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])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dataset = spark.createDataFrame(data, schema)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dataset.printSchema()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694215" y="379741"/>
              <a:ext cx="241738" cy="241738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978204" y="379741"/>
              <a:ext cx="241738" cy="24173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62192" y="379741"/>
              <a:ext cx="241738" cy="24173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4273188" y="278686"/>
              <a:ext cx="5281353" cy="38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36"/>
                </a:lnSpc>
              </a:pPr>
              <a:r>
                <a:rPr lang="en-US" sz="1668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35310" y="4698358"/>
            <a:ext cx="16017380" cy="4230712"/>
          </a:xfrm>
          <a:custGeom>
            <a:avLst/>
            <a:gdLst/>
            <a:ahLst/>
            <a:cxnLst/>
            <a:rect r="r" b="b" t="t" l="l"/>
            <a:pathLst>
              <a:path h="4230712" w="16017380">
                <a:moveTo>
                  <a:pt x="0" y="0"/>
                </a:moveTo>
                <a:lnTo>
                  <a:pt x="16017380" y="0"/>
                </a:lnTo>
                <a:lnTo>
                  <a:pt x="16017380" y="4230711"/>
                </a:lnTo>
                <a:lnTo>
                  <a:pt x="0" y="423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Working with Datasets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Datasets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Converting between DataFrames and Datasets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51078" y="6364426"/>
            <a:ext cx="9816183" cy="3176236"/>
          </a:xfrm>
          <a:custGeom>
            <a:avLst/>
            <a:gdLst/>
            <a:ahLst/>
            <a:cxnLst/>
            <a:rect r="r" b="b" t="t" l="l"/>
            <a:pathLst>
              <a:path h="3176236" w="9816183">
                <a:moveTo>
                  <a:pt x="0" y="0"/>
                </a:moveTo>
                <a:lnTo>
                  <a:pt x="9816183" y="0"/>
                </a:lnTo>
                <a:lnTo>
                  <a:pt x="9816183" y="3176236"/>
                </a:lnTo>
                <a:lnTo>
                  <a:pt x="0" y="317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60903" y="2963092"/>
            <a:ext cx="7658632" cy="3401334"/>
          </a:xfrm>
          <a:custGeom>
            <a:avLst/>
            <a:gdLst/>
            <a:ahLst/>
            <a:cxnLst/>
            <a:rect r="r" b="b" t="t" l="l"/>
            <a:pathLst>
              <a:path h="3401334" w="7658632">
                <a:moveTo>
                  <a:pt x="0" y="0"/>
                </a:moveTo>
                <a:lnTo>
                  <a:pt x="7658632" y="0"/>
                </a:lnTo>
                <a:lnTo>
                  <a:pt x="7658632" y="3401334"/>
                </a:lnTo>
                <a:lnTo>
                  <a:pt x="0" y="3401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Machine Learning with Spark MLlib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MLlib: is Spark's machine learning (ML) library. Its goal is to make practical machine learning scalable and easy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Supported algorithms: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Regression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Collaborative filtering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778524" y="3284803"/>
            <a:ext cx="10908194" cy="6208580"/>
          </a:xfrm>
          <a:custGeom>
            <a:avLst/>
            <a:gdLst/>
            <a:ahLst/>
            <a:cxnLst/>
            <a:rect r="r" b="b" t="t" l="l"/>
            <a:pathLst>
              <a:path h="6208580" w="10908194">
                <a:moveTo>
                  <a:pt x="0" y="0"/>
                </a:moveTo>
                <a:lnTo>
                  <a:pt x="10908194" y="0"/>
                </a:lnTo>
                <a:lnTo>
                  <a:pt x="10908194" y="6208580"/>
                </a:lnTo>
                <a:lnTo>
                  <a:pt x="0" y="620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MLlib Pipeline APIs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Parameters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Pipeline composition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646265" y="4811650"/>
            <a:ext cx="10995469" cy="4004126"/>
          </a:xfrm>
          <a:custGeom>
            <a:avLst/>
            <a:gdLst/>
            <a:ahLst/>
            <a:cxnLst/>
            <a:rect r="r" b="b" t="t" l="l"/>
            <a:pathLst>
              <a:path h="4004126" w="10995469">
                <a:moveTo>
                  <a:pt x="0" y="0"/>
                </a:moveTo>
                <a:lnTo>
                  <a:pt x="10995470" y="0"/>
                </a:lnTo>
                <a:lnTo>
                  <a:pt x="10995470" y="4004126"/>
                </a:lnTo>
                <a:lnTo>
                  <a:pt x="0" y="400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27" t="0" r="-1875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GraphX for Graph Computation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GraphX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abstractions: Graph, VertexRDD, EdgeRDD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 operators and algorithms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377709" y="2852414"/>
            <a:ext cx="8881591" cy="6405886"/>
          </a:xfrm>
          <a:custGeom>
            <a:avLst/>
            <a:gdLst/>
            <a:ahLst/>
            <a:cxnLst/>
            <a:rect r="r" b="b" t="t" l="l"/>
            <a:pathLst>
              <a:path h="6405886" w="8881591">
                <a:moveTo>
                  <a:pt x="0" y="0"/>
                </a:moveTo>
                <a:lnTo>
                  <a:pt x="8881591" y="0"/>
                </a:lnTo>
                <a:lnTo>
                  <a:pt x="8881591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Performance Tuning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serialization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 tuning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Degree of parallelism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locality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Shuffle optimization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365641" cy="560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Spark Programming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park RDDs, DataFrames, and Datasets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SQL and analytics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with Spark MLlib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Processing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stream processing concepts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Kafka for real-time data ingestion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with Apache Flink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Deep Dive in Apache Spark/PySpark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Processing data in real-time as it arrives. It is the continuous flow of data as it's generated, enabling real-time processing and analysis for immediate insights.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Importance in modern data architectures: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Location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Fraud detection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stock trades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Marketing, sales, and business analytics...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636104" y="6327772"/>
            <a:ext cx="13031531" cy="3257883"/>
          </a:xfrm>
          <a:custGeom>
            <a:avLst/>
            <a:gdLst/>
            <a:ahLst/>
            <a:cxnLst/>
            <a:rect r="r" b="b" t="t" l="l"/>
            <a:pathLst>
              <a:path h="3257883" w="13031531">
                <a:moveTo>
                  <a:pt x="0" y="0"/>
                </a:moveTo>
                <a:lnTo>
                  <a:pt x="13031531" y="0"/>
                </a:lnTo>
                <a:lnTo>
                  <a:pt x="13031531" y="3257883"/>
                </a:lnTo>
                <a:lnTo>
                  <a:pt x="0" y="325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Streaming Data Processing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53172" y="5206141"/>
            <a:ext cx="15981656" cy="3786645"/>
          </a:xfrm>
          <a:custGeom>
            <a:avLst/>
            <a:gdLst/>
            <a:ahLst/>
            <a:cxnLst/>
            <a:rect r="r" b="b" t="t" l="l"/>
            <a:pathLst>
              <a:path h="3786645" w="15981656">
                <a:moveTo>
                  <a:pt x="0" y="0"/>
                </a:moveTo>
                <a:lnTo>
                  <a:pt x="15981656" y="0"/>
                </a:lnTo>
                <a:lnTo>
                  <a:pt x="15981656" y="3786645"/>
                </a:lnTo>
                <a:lnTo>
                  <a:pt x="0" y="378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Characteristics of Streaming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Continuous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Unbounded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Time-sensitive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volume and velocity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vs. Batch 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3252128" y="4027862"/>
          <a:ext cx="11512728" cy="5743575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Streaming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Periodic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Throughput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Historical analysis,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2" id="12"/>
          <p:cNvGrpSpPr/>
          <p:nvPr/>
        </p:nvGrpSpPr>
        <p:grpSpPr>
          <a:xfrm rot="0">
            <a:off x="2120521" y="1955895"/>
            <a:ext cx="14046957" cy="1947356"/>
            <a:chOff x="0" y="0"/>
            <a:chExt cx="18729276" cy="25964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60563" y="40037"/>
              <a:ext cx="9168714" cy="2516400"/>
            </a:xfrm>
            <a:custGeom>
              <a:avLst/>
              <a:gdLst/>
              <a:ahLst/>
              <a:cxnLst/>
              <a:rect r="r" b="b" t="t" l="l"/>
              <a:pathLst>
                <a:path h="2516400" w="9168714">
                  <a:moveTo>
                    <a:pt x="0" y="0"/>
                  </a:moveTo>
                  <a:lnTo>
                    <a:pt x="9168713" y="0"/>
                  </a:lnTo>
                  <a:lnTo>
                    <a:pt x="9168713" y="2516400"/>
                  </a:lnTo>
                  <a:lnTo>
                    <a:pt x="0" y="251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21" t="-13318" r="-5580" b="-1461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84769"/>
              <a:ext cx="8654496" cy="2226937"/>
            </a:xfrm>
            <a:custGeom>
              <a:avLst/>
              <a:gdLst/>
              <a:ahLst/>
              <a:cxnLst/>
              <a:rect r="r" b="b" t="t" l="l"/>
              <a:pathLst>
                <a:path h="2226937" w="8654496">
                  <a:moveTo>
                    <a:pt x="0" y="0"/>
                  </a:moveTo>
                  <a:lnTo>
                    <a:pt x="8654496" y="0"/>
                  </a:lnTo>
                  <a:lnTo>
                    <a:pt x="8654496" y="2226937"/>
                  </a:lnTo>
                  <a:lnTo>
                    <a:pt x="0" y="2226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953" t="-162325" r="-8432" b="-30815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V="true">
              <a:off x="9157323" y="0"/>
              <a:ext cx="0" cy="2596475"/>
            </a:xfrm>
            <a:prstGeom prst="line">
              <a:avLst/>
            </a:prstGeom>
            <a:ln cap="flat" w="58290">
              <a:solidFill>
                <a:srgbClr val="487BA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51078" y="6483009"/>
            <a:ext cx="10276639" cy="3184217"/>
            <a:chOff x="0" y="0"/>
            <a:chExt cx="13702186" cy="42456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02186" cy="4245623"/>
            </a:xfrm>
            <a:custGeom>
              <a:avLst/>
              <a:gdLst/>
              <a:ahLst/>
              <a:cxnLst/>
              <a:rect r="r" b="b" t="t" l="l"/>
              <a:pathLst>
                <a:path h="4245623" w="13702186">
                  <a:moveTo>
                    <a:pt x="0" y="0"/>
                  </a:moveTo>
                  <a:lnTo>
                    <a:pt x="13702186" y="0"/>
                  </a:lnTo>
                  <a:lnTo>
                    <a:pt x="13702186" y="4245623"/>
                  </a:lnTo>
                  <a:lnTo>
                    <a:pt x="0" y="4245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5482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482837" y="3239014"/>
              <a:ext cx="6348336" cy="1006609"/>
            </a:xfrm>
            <a:custGeom>
              <a:avLst/>
              <a:gdLst/>
              <a:ahLst/>
              <a:cxnLst/>
              <a:rect r="r" b="b" t="t" l="l"/>
              <a:pathLst>
                <a:path h="1006609" w="6348336">
                  <a:moveTo>
                    <a:pt x="0" y="0"/>
                  </a:moveTo>
                  <a:lnTo>
                    <a:pt x="6348336" y="0"/>
                  </a:lnTo>
                  <a:lnTo>
                    <a:pt x="6348336" y="1006609"/>
                  </a:lnTo>
                  <a:lnTo>
                    <a:pt x="0" y="1006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432" t="-487014" r="-59406" b="-6600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619138" y="3809505"/>
            <a:ext cx="11440031" cy="4210473"/>
          </a:xfrm>
          <a:custGeom>
            <a:avLst/>
            <a:gdLst/>
            <a:ahLst/>
            <a:cxnLst/>
            <a:rect r="r" b="b" t="t" l="l"/>
            <a:pathLst>
              <a:path h="4210473" w="11440031">
                <a:moveTo>
                  <a:pt x="0" y="0"/>
                </a:moveTo>
                <a:lnTo>
                  <a:pt x="11440031" y="0"/>
                </a:lnTo>
                <a:lnTo>
                  <a:pt x="11440031" y="4210473"/>
                </a:lnTo>
                <a:lnTo>
                  <a:pt x="0" y="4210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 Concepts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vs. Processing time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Windowing: it allows data to be processed in small, manageable chunks over a specified period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Watermarks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management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5007687"/>
            <a:ext cx="8738573" cy="3220995"/>
          </a:xfrm>
          <a:custGeom>
            <a:avLst/>
            <a:gdLst/>
            <a:ahLst/>
            <a:cxnLst/>
            <a:rect r="r" b="b" t="t" l="l"/>
            <a:pathLst>
              <a:path h="3220995" w="8738573">
                <a:moveTo>
                  <a:pt x="0" y="0"/>
                </a:moveTo>
                <a:lnTo>
                  <a:pt x="8738573" y="0"/>
                </a:lnTo>
                <a:lnTo>
                  <a:pt x="8738573" y="3220995"/>
                </a:lnTo>
                <a:lnTo>
                  <a:pt x="0" y="3220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45330" y="6098203"/>
            <a:ext cx="2376088" cy="2376088"/>
          </a:xfrm>
          <a:custGeom>
            <a:avLst/>
            <a:gdLst/>
            <a:ahLst/>
            <a:cxnLst/>
            <a:rect r="r" b="b" t="t" l="l"/>
            <a:pathLst>
              <a:path h="2376088" w="2376088">
                <a:moveTo>
                  <a:pt x="0" y="0"/>
                </a:moveTo>
                <a:lnTo>
                  <a:pt x="2376088" y="0"/>
                </a:lnTo>
                <a:lnTo>
                  <a:pt x="2376088" y="2376088"/>
                </a:lnTo>
                <a:lnTo>
                  <a:pt x="0" y="2376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Processing Models &amp; Data Sources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5547287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Models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Record-at-a-time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Micro-batch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IoT devices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 media feeds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Financial market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 clicks and user activity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Logs and metrics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Streaming</a:t>
            </a:r>
          </a:p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Advanced Spark Programming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Kafka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11574" y="3887966"/>
            <a:ext cx="9387701" cy="5692970"/>
          </a:xfrm>
          <a:custGeom>
            <a:avLst/>
            <a:gdLst/>
            <a:ahLst/>
            <a:cxnLst/>
            <a:rect r="r" b="b" t="t" l="l"/>
            <a:pathLst>
              <a:path h="5692970" w="9387701">
                <a:moveTo>
                  <a:pt x="0" y="0"/>
                </a:moveTo>
                <a:lnTo>
                  <a:pt x="9387701" y="0"/>
                </a:lnTo>
                <a:lnTo>
                  <a:pt x="9387701" y="5692971"/>
                </a:lnTo>
                <a:lnTo>
                  <a:pt x="0" y="569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Distributed messaging queue platform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Publish-subscribe messaging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Fault-tolerant storage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81064" y="3728845"/>
            <a:ext cx="12544814" cy="5994608"/>
          </a:xfrm>
          <a:custGeom>
            <a:avLst/>
            <a:gdLst/>
            <a:ahLst/>
            <a:cxnLst/>
            <a:rect r="r" b="b" t="t" l="l"/>
            <a:pathLst>
              <a:path h="5994608" w="12544814">
                <a:moveTo>
                  <a:pt x="0" y="0"/>
                </a:moveTo>
                <a:lnTo>
                  <a:pt x="12544814" y="0"/>
                </a:lnTo>
                <a:lnTo>
                  <a:pt x="12544814" y="5994608"/>
                </a:lnTo>
                <a:lnTo>
                  <a:pt x="0" y="599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Brokers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Topics and Partitions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Consumers and Consumer Groups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ZooKeeper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Topics and Partitions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Topics: Categories for organizing messages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Partitions: Units of parallelism within topics 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81064" y="3728845"/>
            <a:ext cx="12544814" cy="5994608"/>
          </a:xfrm>
          <a:custGeom>
            <a:avLst/>
            <a:gdLst/>
            <a:ahLst/>
            <a:cxnLst/>
            <a:rect r="r" b="b" t="t" l="l"/>
            <a:pathLst>
              <a:path h="5994608" w="12544814">
                <a:moveTo>
                  <a:pt x="0" y="0"/>
                </a:moveTo>
                <a:lnTo>
                  <a:pt x="12544814" y="0"/>
                </a:lnTo>
                <a:lnTo>
                  <a:pt x="12544814" y="5994608"/>
                </a:lnTo>
                <a:lnTo>
                  <a:pt x="0" y="599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Producers &amp; Consumers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Producers: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Sending messages to topics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Partitioning strategies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Acknowledgment modes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Consumers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Subscribing to topics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 groups for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Offset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81064" y="3728845"/>
            <a:ext cx="12544814" cy="5994608"/>
          </a:xfrm>
          <a:custGeom>
            <a:avLst/>
            <a:gdLst/>
            <a:ahLst/>
            <a:cxnLst/>
            <a:rect r="r" b="b" t="t" l="l"/>
            <a:pathLst>
              <a:path h="5994608" w="12544814">
                <a:moveTo>
                  <a:pt x="0" y="0"/>
                </a:moveTo>
                <a:lnTo>
                  <a:pt x="12544814" y="0"/>
                </a:lnTo>
                <a:lnTo>
                  <a:pt x="12544814" y="5994608"/>
                </a:lnTo>
                <a:lnTo>
                  <a:pt x="0" y="599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Streams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46346" y="2853558"/>
            <a:ext cx="9603454" cy="4067610"/>
          </a:xfrm>
          <a:custGeom>
            <a:avLst/>
            <a:gdLst/>
            <a:ahLst/>
            <a:cxnLst/>
            <a:rect r="r" b="b" t="t" l="l"/>
            <a:pathLst>
              <a:path h="4067610" w="9603454">
                <a:moveTo>
                  <a:pt x="0" y="0"/>
                </a:moveTo>
                <a:lnTo>
                  <a:pt x="9603454" y="0"/>
                </a:lnTo>
                <a:lnTo>
                  <a:pt x="9603454" y="4067610"/>
                </a:lnTo>
                <a:lnTo>
                  <a:pt x="0" y="4067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1078" y="6188984"/>
            <a:ext cx="9755649" cy="3327974"/>
          </a:xfrm>
          <a:custGeom>
            <a:avLst/>
            <a:gdLst/>
            <a:ahLst/>
            <a:cxnLst/>
            <a:rect r="r" b="b" t="t" l="l"/>
            <a:pathLst>
              <a:path h="3327974" w="9755649">
                <a:moveTo>
                  <a:pt x="0" y="0"/>
                </a:moveTo>
                <a:lnTo>
                  <a:pt x="9755648" y="0"/>
                </a:lnTo>
                <a:lnTo>
                  <a:pt x="9755648" y="3327974"/>
                </a:lnTo>
                <a:lnTo>
                  <a:pt x="0" y="332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Lightweight library for stream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and stateless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semantics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Streaming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Extension of the core Spark API for processing live data 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DStreams (Discretized Streams)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sources: Kafka, Flume, Kinesis, TCP sockets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364287" y="4228182"/>
            <a:ext cx="13559427" cy="4965610"/>
            <a:chOff x="0" y="0"/>
            <a:chExt cx="18079236" cy="66208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079236" cy="6620814"/>
            </a:xfrm>
            <a:custGeom>
              <a:avLst/>
              <a:gdLst/>
              <a:ahLst/>
              <a:cxnLst/>
              <a:rect r="r" b="b" t="t" l="l"/>
              <a:pathLst>
                <a:path h="6620814" w="18079236">
                  <a:moveTo>
                    <a:pt x="0" y="0"/>
                  </a:moveTo>
                  <a:lnTo>
                    <a:pt x="18079236" y="0"/>
                  </a:lnTo>
                  <a:lnTo>
                    <a:pt x="18079236" y="6620814"/>
                  </a:lnTo>
                  <a:lnTo>
                    <a:pt x="0" y="6620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664991" y="2037449"/>
              <a:ext cx="1296138" cy="817564"/>
            </a:xfrm>
            <a:custGeom>
              <a:avLst/>
              <a:gdLst/>
              <a:ahLst/>
              <a:cxnLst/>
              <a:rect r="r" b="b" t="t" l="l"/>
              <a:pathLst>
                <a:path h="817564" w="1296138">
                  <a:moveTo>
                    <a:pt x="0" y="0"/>
                  </a:moveTo>
                  <a:lnTo>
                    <a:pt x="1296138" y="0"/>
                  </a:lnTo>
                  <a:lnTo>
                    <a:pt x="1296138" y="817564"/>
                  </a:lnTo>
                  <a:lnTo>
                    <a:pt x="0" y="817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Streaming Operations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12738" y="4784242"/>
            <a:ext cx="11862524" cy="4630442"/>
          </a:xfrm>
          <a:custGeom>
            <a:avLst/>
            <a:gdLst/>
            <a:ahLst/>
            <a:cxnLst/>
            <a:rect r="r" b="b" t="t" l="l"/>
            <a:pathLst>
              <a:path h="4630442" w="11862524">
                <a:moveTo>
                  <a:pt x="0" y="0"/>
                </a:moveTo>
                <a:lnTo>
                  <a:pt x="11862524" y="0"/>
                </a:lnTo>
                <a:lnTo>
                  <a:pt x="11862524" y="4630442"/>
                </a:lnTo>
                <a:lnTo>
                  <a:pt x="0" y="4630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Transformations on DStreams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Window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operations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Structured Streaming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89457" y="6344624"/>
            <a:ext cx="12109086" cy="2652678"/>
          </a:xfrm>
          <a:custGeom>
            <a:avLst/>
            <a:gdLst/>
            <a:ahLst/>
            <a:cxnLst/>
            <a:rect r="r" b="b" t="t" l="l"/>
            <a:pathLst>
              <a:path h="2652678" w="12109086">
                <a:moveTo>
                  <a:pt x="0" y="0"/>
                </a:moveTo>
                <a:lnTo>
                  <a:pt x="12109086" y="0"/>
                </a:lnTo>
                <a:lnTo>
                  <a:pt x="12109086" y="2652678"/>
                </a:lnTo>
                <a:lnTo>
                  <a:pt x="0" y="26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Scalable and fault-tolerant stream processing built on the Spark SQL engine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DStream is represented by a continuous series of RDDs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 over DStreams: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 programming model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Stronger consistency guarantees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Structured Streaming Programming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474674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sources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Operations and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sinks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Triggers and watermarking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442191" y="1916715"/>
            <a:ext cx="8834502" cy="8006900"/>
            <a:chOff x="0" y="0"/>
            <a:chExt cx="11779336" cy="1067586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779336" cy="10675866"/>
              <a:chOff x="0" y="0"/>
              <a:chExt cx="2332522" cy="227611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332522" cy="2276115"/>
              </a:xfrm>
              <a:custGeom>
                <a:avLst/>
                <a:gdLst/>
                <a:ahLst/>
                <a:cxnLst/>
                <a:rect r="r" b="b" t="t" l="l"/>
                <a:pathLst>
                  <a:path h="2276115" w="2332522">
                    <a:moveTo>
                      <a:pt x="2208062" y="2276115"/>
                    </a:moveTo>
                    <a:lnTo>
                      <a:pt x="124460" y="2276115"/>
                    </a:lnTo>
                    <a:cubicBezTo>
                      <a:pt x="55880" y="2276115"/>
                      <a:pt x="0" y="2220235"/>
                      <a:pt x="0" y="215165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08062" y="0"/>
                    </a:lnTo>
                    <a:cubicBezTo>
                      <a:pt x="2276642" y="0"/>
                      <a:pt x="2332522" y="55880"/>
                      <a:pt x="2332522" y="124460"/>
                    </a:cubicBezTo>
                    <a:lnTo>
                      <a:pt x="2332522" y="2151655"/>
                    </a:lnTo>
                    <a:cubicBezTo>
                      <a:pt x="2332522" y="2220235"/>
                      <a:pt x="2276642" y="2276115"/>
                      <a:pt x="2208062" y="2276115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456747" y="726818"/>
              <a:ext cx="10751066" cy="0"/>
            </a:xfrm>
            <a:prstGeom prst="line">
              <a:avLst/>
            </a:prstGeom>
            <a:ln cap="rnd" w="381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783575" y="900787"/>
              <a:ext cx="10000825" cy="9513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# Read streams from Kafka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votes_df = spark.readStream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.format("kafka")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.option("kafka.bootstrap.servers", KAFKA_BOOTSTRAP_SERVER)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.option("subscribe", votes_topic)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.option("startingOffsets", "earliest")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.load()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.selectExpr("CAST(value AS STRING)")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.select(from_json(col("value"), vote_schema).alias("data"))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.select("data.*")</a:t>
              </a:r>
            </a:p>
            <a:p>
              <a:pPr algn="l">
                <a:lnSpc>
                  <a:spcPts val="2027"/>
                </a:lnSpc>
              </a:pP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# Data preprocessing: type casting and watermarking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votes_df = votes_df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.withColumn("voting_time", col("voting_time").cast(TimestampType()))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.withColumn('vote', col('vote').cast(IntegerType()))</a:t>
              </a:r>
            </a:p>
            <a:p>
              <a:pPr algn="l">
                <a:lnSpc>
                  <a:spcPts val="2027"/>
                </a:lnSpc>
              </a:pP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enriched_votes_df = votes_df.withWatermark("voting_time", "1 minute")</a:t>
              </a:r>
            </a:p>
            <a:p>
              <a:pPr algn="l">
                <a:lnSpc>
                  <a:spcPts val="2027"/>
                </a:lnSpc>
              </a:pP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Write streams to Kafka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votes_per_candidate_to_kafka = votes_per_candidate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.selectExpr("to_json(struct(*)) AS value")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.writeStream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.format("kafka")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.option("kafka.bootstrap.servers", KAFKA_BOOTSTRAP_SERVER)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.option("topic", votes_per_candidate_topic)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.option("checkpointLocation", "/opt/.../checkpoints/checkpoint1")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.outputMode("update")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.start()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823232" y="253882"/>
              <a:ext cx="5961168" cy="36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41"/>
                </a:lnSpc>
              </a:pPr>
              <a:r>
                <a:rPr lang="en-US" sz="15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694215" y="379741"/>
              <a:ext cx="241738" cy="24173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978204" y="379741"/>
              <a:ext cx="241738" cy="24173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1262192" y="379741"/>
              <a:ext cx="241738" cy="241738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  <p:grpSp>
        <p:nvGrpSpPr>
          <p:cNvPr name="Group 25" id="25"/>
          <p:cNvGrpSpPr/>
          <p:nvPr/>
        </p:nvGrpSpPr>
        <p:grpSpPr>
          <a:xfrm rot="-10800000">
            <a:off x="6570702" y="2461717"/>
            <a:ext cx="543061" cy="7412494"/>
            <a:chOff x="0" y="0"/>
            <a:chExt cx="724082" cy="9883325"/>
          </a:xfrm>
        </p:grpSpPr>
        <p:sp>
          <p:nvSpPr>
            <p:cNvPr name="Freeform 26" id="26"/>
            <p:cNvSpPr/>
            <p:nvPr/>
          </p:nvSpPr>
          <p:spPr>
            <a:xfrm flipH="false" flipV="false" rot="-10800000">
              <a:off x="0" y="0"/>
              <a:ext cx="724082" cy="3575711"/>
            </a:xfrm>
            <a:custGeom>
              <a:avLst/>
              <a:gdLst/>
              <a:ahLst/>
              <a:cxnLst/>
              <a:rect r="r" b="b" t="t" l="l"/>
              <a:pathLst>
                <a:path h="3575711" w="724082">
                  <a:moveTo>
                    <a:pt x="0" y="0"/>
                  </a:moveTo>
                  <a:lnTo>
                    <a:pt x="724082" y="0"/>
                  </a:lnTo>
                  <a:lnTo>
                    <a:pt x="724082" y="3575711"/>
                  </a:lnTo>
                  <a:lnTo>
                    <a:pt x="0" y="35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-10800000">
              <a:off x="0" y="3726163"/>
              <a:ext cx="496680" cy="2452738"/>
            </a:xfrm>
            <a:custGeom>
              <a:avLst/>
              <a:gdLst/>
              <a:ahLst/>
              <a:cxnLst/>
              <a:rect r="r" b="b" t="t" l="l"/>
              <a:pathLst>
                <a:path h="2452738" w="496680">
                  <a:moveTo>
                    <a:pt x="0" y="0"/>
                  </a:moveTo>
                  <a:lnTo>
                    <a:pt x="496680" y="0"/>
                  </a:lnTo>
                  <a:lnTo>
                    <a:pt x="496680" y="2452739"/>
                  </a:lnTo>
                  <a:lnTo>
                    <a:pt x="0" y="2452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-10800000">
              <a:off x="0" y="6307614"/>
              <a:ext cx="724082" cy="3575711"/>
            </a:xfrm>
            <a:custGeom>
              <a:avLst/>
              <a:gdLst/>
              <a:ahLst/>
              <a:cxnLst/>
              <a:rect r="r" b="b" t="t" l="l"/>
              <a:pathLst>
                <a:path h="3575711" w="724082">
                  <a:moveTo>
                    <a:pt x="0" y="0"/>
                  </a:moveTo>
                  <a:lnTo>
                    <a:pt x="724082" y="0"/>
                  </a:lnTo>
                  <a:lnTo>
                    <a:pt x="724082" y="3575711"/>
                  </a:lnTo>
                  <a:lnTo>
                    <a:pt x="0" y="35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Flink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2637848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processing engine for stateful computations over data 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computations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semantics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41726" y="4527500"/>
            <a:ext cx="10340847" cy="5243937"/>
          </a:xfrm>
          <a:custGeom>
            <a:avLst/>
            <a:gdLst/>
            <a:ahLst/>
            <a:cxnLst/>
            <a:rect r="r" b="b" t="t" l="l"/>
            <a:pathLst>
              <a:path h="5243937" w="10340847">
                <a:moveTo>
                  <a:pt x="0" y="0"/>
                </a:moveTo>
                <a:lnTo>
                  <a:pt x="10340847" y="0"/>
                </a:lnTo>
                <a:lnTo>
                  <a:pt x="10340847" y="5243937"/>
                </a:lnTo>
                <a:lnTo>
                  <a:pt x="0" y="5243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834679" y="4209393"/>
            <a:ext cx="8047873" cy="5117529"/>
          </a:xfrm>
          <a:custGeom>
            <a:avLst/>
            <a:gdLst/>
            <a:ahLst/>
            <a:cxnLst/>
            <a:rect r="r" b="b" t="t" l="l"/>
            <a:pathLst>
              <a:path h="5117529" w="8047873">
                <a:moveTo>
                  <a:pt x="0" y="0"/>
                </a:moveTo>
                <a:lnTo>
                  <a:pt x="8047874" y="0"/>
                </a:lnTo>
                <a:lnTo>
                  <a:pt x="8047874" y="5117529"/>
                </a:lnTo>
                <a:lnTo>
                  <a:pt x="0" y="511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 (Recap)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 Program: The process running the main() function of the application and creating the SparkContext.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Manager: is responsible for allocating resources and managing the cluster on which the Spark application runs.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 Nodes: The slave nodes where the executors run.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40479" y="4832067"/>
            <a:ext cx="8543867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Are worker processes responsible for executing tasks.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 launched on worker nodes and communicate with the driver program and cluster manager.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tasks concurrently and store data in memory or disk for caching and intermediate storage.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JobManager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TaskManagers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47118" y="3993631"/>
            <a:ext cx="8939600" cy="5640166"/>
          </a:xfrm>
          <a:custGeom>
            <a:avLst/>
            <a:gdLst/>
            <a:ahLst/>
            <a:cxnLst/>
            <a:rect r="r" b="b" t="t" l="l"/>
            <a:pathLst>
              <a:path h="5640166" w="8939600">
                <a:moveTo>
                  <a:pt x="0" y="0"/>
                </a:moveTo>
                <a:lnTo>
                  <a:pt x="8939600" y="0"/>
                </a:lnTo>
                <a:lnTo>
                  <a:pt x="8939600" y="5640165"/>
                </a:lnTo>
                <a:lnTo>
                  <a:pt x="0" y="5640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Programming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Flink offers different levels of abstraction to develop streaming/batch applications: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DataStream API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Table API and SQL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ProcessFunction for low-level operations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1078" y="6087164"/>
            <a:ext cx="7533383" cy="3171136"/>
          </a:xfrm>
          <a:custGeom>
            <a:avLst/>
            <a:gdLst/>
            <a:ahLst/>
            <a:cxnLst/>
            <a:rect r="r" b="b" t="t" l="l"/>
            <a:pathLst>
              <a:path h="3171136" w="7533383">
                <a:moveTo>
                  <a:pt x="0" y="0"/>
                </a:moveTo>
                <a:lnTo>
                  <a:pt x="7533382" y="0"/>
                </a:lnTo>
                <a:lnTo>
                  <a:pt x="7533382" y="3171136"/>
                </a:lnTo>
                <a:lnTo>
                  <a:pt x="0" y="317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95833" y="3434907"/>
            <a:ext cx="8086740" cy="6336530"/>
          </a:xfrm>
          <a:custGeom>
            <a:avLst/>
            <a:gdLst/>
            <a:ahLst/>
            <a:cxnLst/>
            <a:rect r="r" b="b" t="t" l="l"/>
            <a:pathLst>
              <a:path h="6336530" w="8086740">
                <a:moveTo>
                  <a:pt x="0" y="0"/>
                </a:moveTo>
                <a:lnTo>
                  <a:pt x="8086740" y="0"/>
                </a:lnTo>
                <a:lnTo>
                  <a:pt x="8086740" y="6336530"/>
                </a:lnTo>
                <a:lnTo>
                  <a:pt x="0" y="633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Windows and Time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windows: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Tumbling windows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Sliding windows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Session windows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vs. Processing time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2721" y="5361010"/>
            <a:ext cx="17938578" cy="3919563"/>
            <a:chOff x="0" y="0"/>
            <a:chExt cx="23918105" cy="52260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82714" cy="4845931"/>
            </a:xfrm>
            <a:custGeom>
              <a:avLst/>
              <a:gdLst/>
              <a:ahLst/>
              <a:cxnLst/>
              <a:rect r="r" b="b" t="t" l="l"/>
              <a:pathLst>
                <a:path h="4845931" w="7882714">
                  <a:moveTo>
                    <a:pt x="0" y="0"/>
                  </a:moveTo>
                  <a:lnTo>
                    <a:pt x="7882714" y="0"/>
                  </a:lnTo>
                  <a:lnTo>
                    <a:pt x="7882714" y="4845931"/>
                  </a:lnTo>
                  <a:lnTo>
                    <a:pt x="0" y="484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4788781"/>
              <a:ext cx="7882714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Tumbling windows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8018160" y="0"/>
              <a:ext cx="7882714" cy="4845931"/>
            </a:xfrm>
            <a:custGeom>
              <a:avLst/>
              <a:gdLst/>
              <a:ahLst/>
              <a:cxnLst/>
              <a:rect r="r" b="b" t="t" l="l"/>
              <a:pathLst>
                <a:path h="4845931" w="7882714">
                  <a:moveTo>
                    <a:pt x="0" y="0"/>
                  </a:moveTo>
                  <a:lnTo>
                    <a:pt x="7882713" y="0"/>
                  </a:lnTo>
                  <a:lnTo>
                    <a:pt x="7882713" y="4845931"/>
                  </a:lnTo>
                  <a:lnTo>
                    <a:pt x="0" y="484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018160" y="4788781"/>
              <a:ext cx="7882714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Sliding windows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6035391" y="0"/>
              <a:ext cx="7882714" cy="4845931"/>
            </a:xfrm>
            <a:custGeom>
              <a:avLst/>
              <a:gdLst/>
              <a:ahLst/>
              <a:cxnLst/>
              <a:rect r="r" b="b" t="t" l="l"/>
              <a:pathLst>
                <a:path h="4845931" w="7882714">
                  <a:moveTo>
                    <a:pt x="0" y="0"/>
                  </a:moveTo>
                  <a:lnTo>
                    <a:pt x="7882714" y="0"/>
                  </a:lnTo>
                  <a:lnTo>
                    <a:pt x="7882714" y="4845931"/>
                  </a:lnTo>
                  <a:lnTo>
                    <a:pt x="0" y="484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6035391" y="4788781"/>
              <a:ext cx="7882714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Session windows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State Management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Keyed state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 state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backends (RocksDB, heap memory)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65557" y="4971132"/>
            <a:ext cx="9517016" cy="4609805"/>
          </a:xfrm>
          <a:custGeom>
            <a:avLst/>
            <a:gdLst/>
            <a:ahLst/>
            <a:cxnLst/>
            <a:rect r="r" b="b" t="t" l="l"/>
            <a:pathLst>
              <a:path h="4609805" w="9517016">
                <a:moveTo>
                  <a:pt x="0" y="0"/>
                </a:moveTo>
                <a:lnTo>
                  <a:pt x="9517016" y="0"/>
                </a:lnTo>
                <a:lnTo>
                  <a:pt x="9517016" y="4609805"/>
                </a:lnTo>
                <a:lnTo>
                  <a:pt x="0" y="4609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Fault Tolerance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 means restoration to the states before the faults.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Checkpointing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Savepoints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guarantees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15113" y="4799682"/>
            <a:ext cx="10967460" cy="4940795"/>
          </a:xfrm>
          <a:custGeom>
            <a:avLst/>
            <a:gdLst/>
            <a:ahLst/>
            <a:cxnLst/>
            <a:rect r="r" b="b" t="t" l="l"/>
            <a:pathLst>
              <a:path h="4940795" w="10967460">
                <a:moveTo>
                  <a:pt x="0" y="0"/>
                </a:moveTo>
                <a:lnTo>
                  <a:pt x="10967460" y="0"/>
                </a:lnTo>
                <a:lnTo>
                  <a:pt x="10967460" y="4940795"/>
                </a:lnTo>
                <a:lnTo>
                  <a:pt x="0" y="49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15" t="-30465" r="-7737" b="-12193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Comparison of Streaming Frameworks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534001" y="1975432"/>
          <a:ext cx="15219997" cy="7600950"/>
        </p:xfrm>
        <a:graphic>
          <a:graphicData uri="http://schemas.openxmlformats.org/drawingml/2006/table">
            <a:tbl>
              <a:tblPr/>
              <a:tblGrid>
                <a:gridCol w="2469906"/>
                <a:gridCol w="5140093"/>
                <a:gridCol w="3804999"/>
                <a:gridCol w="3804999"/>
              </a:tblGrid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Kafka Streams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Apache Flink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Spark Streaming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Stream Processing Library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Stream Processing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Stream Processing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Very 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 (Micro-batch)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Processing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Record-by-Record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Record-by-Record or Batch-like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Micro-batch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RocksDB, in-memory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RocksDB, in-memory, custom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In-memory, HDFS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Fault Tolerance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Log-based storage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Checkpointing, Savepoints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Checkpointing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Scaling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Limited by Kafka Cluster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Dynamic scaling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Cluster-based scaling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ETL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 event processing, ETL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ETL, 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Ease of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requires Kafka 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Flexible but more complex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Moderate, requires Spark 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11486561" y="2013530"/>
            <a:ext cx="1364004" cy="771312"/>
          </a:xfrm>
          <a:custGeom>
            <a:avLst/>
            <a:gdLst/>
            <a:ahLst/>
            <a:cxnLst/>
            <a:rect r="r" b="b" t="t" l="l"/>
            <a:pathLst>
              <a:path h="771312" w="1364004">
                <a:moveTo>
                  <a:pt x="0" y="0"/>
                </a:moveTo>
                <a:lnTo>
                  <a:pt x="1364004" y="0"/>
                </a:lnTo>
                <a:lnTo>
                  <a:pt x="1364004" y="771312"/>
                </a:lnTo>
                <a:lnTo>
                  <a:pt x="0" y="77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63338" y="2013530"/>
            <a:ext cx="1222812" cy="771312"/>
          </a:xfrm>
          <a:custGeom>
            <a:avLst/>
            <a:gdLst/>
            <a:ahLst/>
            <a:cxnLst/>
            <a:rect r="r" b="b" t="t" l="l"/>
            <a:pathLst>
              <a:path h="771312" w="1222812">
                <a:moveTo>
                  <a:pt x="0" y="0"/>
                </a:moveTo>
                <a:lnTo>
                  <a:pt x="1222812" y="0"/>
                </a:lnTo>
                <a:lnTo>
                  <a:pt x="1222812" y="771312"/>
                </a:lnTo>
                <a:lnTo>
                  <a:pt x="0" y="771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66274" y="2013530"/>
            <a:ext cx="1580501" cy="771312"/>
          </a:xfrm>
          <a:custGeom>
            <a:avLst/>
            <a:gdLst/>
            <a:ahLst/>
            <a:cxnLst/>
            <a:rect r="r" b="b" t="t" l="l"/>
            <a:pathLst>
              <a:path h="771312" w="1580501">
                <a:moveTo>
                  <a:pt x="0" y="0"/>
                </a:moveTo>
                <a:lnTo>
                  <a:pt x="1580501" y="0"/>
                </a:lnTo>
                <a:lnTo>
                  <a:pt x="1580501" y="771312"/>
                </a:lnTo>
                <a:lnTo>
                  <a:pt x="0" y="771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585" t="-29219" r="-45088" b="-28613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735935" y="3227533"/>
            <a:ext cx="4523365" cy="5096749"/>
          </a:xfrm>
          <a:custGeom>
            <a:avLst/>
            <a:gdLst/>
            <a:ahLst/>
            <a:cxnLst/>
            <a:rect r="r" b="b" t="t" l="l"/>
            <a:pathLst>
              <a:path h="5096749" w="4523365">
                <a:moveTo>
                  <a:pt x="0" y="0"/>
                </a:moveTo>
                <a:lnTo>
                  <a:pt x="4523365" y="0"/>
                </a:lnTo>
                <a:lnTo>
                  <a:pt x="4523365" y="5096749"/>
                </a:lnTo>
                <a:lnTo>
                  <a:pt x="0" y="5096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for Streaming Data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late and out-of-order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Scaling and performance tuning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 and alerting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and validation in streams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Streaming Pipelines.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23" id="2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7604952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Spark Session.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In-memory computation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Lazy evaluation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for multiple languages: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Spark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Scala, Java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PySpark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Python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SparkR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642517"/>
            <a:ext cx="7604952" cy="1615783"/>
          </a:xfrm>
          <a:custGeom>
            <a:avLst/>
            <a:gdLst/>
            <a:ahLst/>
            <a:cxnLst/>
            <a:rect r="r" b="b" t="t" l="l"/>
            <a:pathLst>
              <a:path h="1615783" w="7604952">
                <a:moveTo>
                  <a:pt x="0" y="0"/>
                </a:moveTo>
                <a:lnTo>
                  <a:pt x="7604952" y="0"/>
                </a:lnTo>
                <a:lnTo>
                  <a:pt x="7604952" y="1615783"/>
                </a:lnTo>
                <a:lnTo>
                  <a:pt x="0" y="161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69" t="-65148" r="-9451" b="-7289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 (Recap)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393405" y="3920187"/>
            <a:ext cx="6865895" cy="4762260"/>
            <a:chOff x="0" y="0"/>
            <a:chExt cx="9154526" cy="634967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154526" cy="6349679"/>
              <a:chOff x="0" y="0"/>
              <a:chExt cx="1913890" cy="142928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429286"/>
              </a:xfrm>
              <a:custGeom>
                <a:avLst/>
                <a:gdLst/>
                <a:ahLst/>
                <a:cxnLst/>
                <a:rect r="r" b="b" t="t" l="l"/>
                <a:pathLst>
                  <a:path h="1429286" w="1913890">
                    <a:moveTo>
                      <a:pt x="1789430" y="1429286"/>
                    </a:moveTo>
                    <a:lnTo>
                      <a:pt x="124460" y="1429286"/>
                    </a:lnTo>
                    <a:cubicBezTo>
                      <a:pt x="55880" y="1429286"/>
                      <a:pt x="0" y="1373406"/>
                      <a:pt x="0" y="130482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304826"/>
                    </a:lnTo>
                    <a:cubicBezTo>
                      <a:pt x="1913890" y="1373406"/>
                      <a:pt x="1858010" y="1429286"/>
                      <a:pt x="1789430" y="1429286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354969" y="688413"/>
              <a:ext cx="8355388" cy="0"/>
            </a:xfrm>
            <a:prstGeom prst="line">
              <a:avLst/>
            </a:prstGeom>
            <a:ln cap="rnd" w="381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608969" y="841149"/>
              <a:ext cx="7772324" cy="3702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from pyspark.sql import SparkSession</a:t>
              </a:r>
            </a:p>
            <a:p>
              <a:pPr algn="l">
                <a:lnSpc>
                  <a:spcPts val="2790"/>
                </a:lnSpc>
              </a:pPr>
            </a:p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spark = SparkSession.builder \</a:t>
              </a:r>
            </a:p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.appName("Advanced Spark Operations") \</a:t>
              </a:r>
            </a:p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.getOrCreate()</a:t>
              </a:r>
            </a:p>
            <a:p>
              <a:pPr algn="l">
                <a:lnSpc>
                  <a:spcPts val="2790"/>
                </a:lnSpc>
              </a:pPr>
            </a:p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 = spark.createDataFrame(data, ["name", "age", "city"])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608969" y="333111"/>
              <a:ext cx="212054" cy="212054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58085" y="333111"/>
              <a:ext cx="212054" cy="212054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07201" y="333111"/>
              <a:ext cx="212054" cy="212054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748463" y="237447"/>
              <a:ext cx="4632831" cy="346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12"/>
                </a:lnSpc>
              </a:pPr>
              <a:r>
                <a:rPr lang="en-US" sz="146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RDDs (Resilient Distributed Datasets)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Fundamental data structure of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Essentially refers to a distributed collection of data records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 spc="-3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Resilience Advantage is their fault-tolerant nature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Immutable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Partitioned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Ability to be operated on in parallel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005091" y="3920187"/>
            <a:ext cx="6254209" cy="5338113"/>
            <a:chOff x="0" y="0"/>
            <a:chExt cx="8338945" cy="711748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338945" cy="7117484"/>
              <a:chOff x="0" y="0"/>
              <a:chExt cx="1913890" cy="16335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633550"/>
              </a:xfrm>
              <a:custGeom>
                <a:avLst/>
                <a:gdLst/>
                <a:ahLst/>
                <a:cxnLst/>
                <a:rect r="r" b="b" t="t" l="l"/>
                <a:pathLst>
                  <a:path h="1633550" w="1913890">
                    <a:moveTo>
                      <a:pt x="1789430" y="1633550"/>
                    </a:moveTo>
                    <a:lnTo>
                      <a:pt x="124460" y="1633550"/>
                    </a:lnTo>
                    <a:cubicBezTo>
                      <a:pt x="55880" y="1633550"/>
                      <a:pt x="0" y="1577670"/>
                      <a:pt x="0" y="15090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509090"/>
                    </a:lnTo>
                    <a:cubicBezTo>
                      <a:pt x="1913890" y="1577670"/>
                      <a:pt x="1858010" y="1633550"/>
                      <a:pt x="1789430" y="1633550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4" id="14"/>
            <p:cNvSpPr/>
            <p:nvPr/>
          </p:nvSpPr>
          <p:spPr>
            <a:xfrm>
              <a:off x="323345" y="627082"/>
              <a:ext cx="7611003" cy="0"/>
            </a:xfrm>
            <a:prstGeom prst="line">
              <a:avLst/>
            </a:prstGeom>
            <a:ln cap="rnd" w="381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323345" y="761119"/>
              <a:ext cx="7818791" cy="4837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from pyspark import SparkContext, SparkConf</a:t>
              </a:r>
            </a:p>
            <a:p>
              <a:pPr algn="l">
                <a:lnSpc>
                  <a:spcPts val="2686"/>
                </a:lnSpc>
              </a:pP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conf = SparkConf() \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.setAppName("parallelize_example") \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.setMaster("local[*]")</a:t>
              </a:r>
            </a:p>
            <a:p>
              <a:pPr algn="l">
                <a:lnSpc>
                  <a:spcPts val="2686"/>
                </a:lnSpc>
              </a:pP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sc = SparkContext(conf=conf)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data = [1, 2, 3, 4, 5, 6, 7, 8, 9, 10]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rdd = sc. parallelize (data)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print(rdd.collect())</a:t>
              </a:r>
            </a:p>
            <a:p>
              <a:pPr algn="l">
                <a:lnSpc>
                  <a:spcPts val="2686"/>
                </a:lnSpc>
              </a:pP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323345" y="303434"/>
              <a:ext cx="193162" cy="193162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50267" y="303434"/>
              <a:ext cx="193162" cy="193162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777189" y="303434"/>
              <a:ext cx="193162" cy="193162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414511" y="220726"/>
              <a:ext cx="4220090" cy="310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33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57578" y="3662938"/>
            <a:ext cx="9224995" cy="5788896"/>
          </a:xfrm>
          <a:custGeom>
            <a:avLst/>
            <a:gdLst/>
            <a:ahLst/>
            <a:cxnLst/>
            <a:rect r="r" b="b" t="t" l="l"/>
            <a:pathLst>
              <a:path h="5788896" w="9224995">
                <a:moveTo>
                  <a:pt x="0" y="0"/>
                </a:moveTo>
                <a:lnTo>
                  <a:pt x="9224995" y="0"/>
                </a:lnTo>
                <a:lnTo>
                  <a:pt x="9224995" y="5788896"/>
                </a:lnTo>
                <a:lnTo>
                  <a:pt x="0" y="5788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RDD Operations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Transformations (lazy operations):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map, flatMap, filter, distinct, sample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Actions (trigger execution):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collect, count, first, take, reduce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864758" y="4044426"/>
            <a:ext cx="8017815" cy="5727011"/>
          </a:xfrm>
          <a:custGeom>
            <a:avLst/>
            <a:gdLst/>
            <a:ahLst/>
            <a:cxnLst/>
            <a:rect r="r" b="b" t="t" l="l"/>
            <a:pathLst>
              <a:path h="5727011" w="8017815">
                <a:moveTo>
                  <a:pt x="0" y="0"/>
                </a:moveTo>
                <a:lnTo>
                  <a:pt x="8017815" y="0"/>
                </a:lnTo>
                <a:lnTo>
                  <a:pt x="8017815" y="5727011"/>
                </a:lnTo>
                <a:lnTo>
                  <a:pt x="0" y="5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RDD Persistence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cache()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persist()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methods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levels: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MEMORY_ONLY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MEMORY_AND_DISK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DISK_ONLY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OFF_HEAP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Shared Variables in Spark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1833939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Broadcast variables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Read-only variables cached on each machine.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Accumulators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Variables that are only "added" to through an associative and commutative operation.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85696" y="5256549"/>
            <a:ext cx="16116608" cy="4257328"/>
            <a:chOff x="0" y="0"/>
            <a:chExt cx="21488811" cy="56764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51910" cy="5676437"/>
            </a:xfrm>
            <a:custGeom>
              <a:avLst/>
              <a:gdLst/>
              <a:ahLst/>
              <a:cxnLst/>
              <a:rect r="r" b="b" t="t" l="l"/>
              <a:pathLst>
                <a:path h="5676437" w="10651910">
                  <a:moveTo>
                    <a:pt x="0" y="0"/>
                  </a:moveTo>
                  <a:lnTo>
                    <a:pt x="10651910" y="0"/>
                  </a:lnTo>
                  <a:lnTo>
                    <a:pt x="10651910" y="5676437"/>
                  </a:lnTo>
                  <a:lnTo>
                    <a:pt x="0" y="567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979089" y="0"/>
              <a:ext cx="10509722" cy="5676437"/>
            </a:xfrm>
            <a:custGeom>
              <a:avLst/>
              <a:gdLst/>
              <a:ahLst/>
              <a:cxnLst/>
              <a:rect r="r" b="b" t="t" l="l"/>
              <a:pathLst>
                <a:path h="5676437" w="10509722">
                  <a:moveTo>
                    <a:pt x="0" y="0"/>
                  </a:moveTo>
                  <a:lnTo>
                    <a:pt x="10509722" y="0"/>
                  </a:lnTo>
                  <a:lnTo>
                    <a:pt x="10509722" y="5676437"/>
                  </a:lnTo>
                  <a:lnTo>
                    <a:pt x="0" y="567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H="true" flipV="true">
              <a:off x="10673626" y="165"/>
              <a:ext cx="12698" cy="5335503"/>
            </a:xfrm>
            <a:prstGeom prst="line">
              <a:avLst/>
            </a:prstGeom>
            <a:ln cap="flat" w="50800">
              <a:solidFill>
                <a:srgbClr val="487BA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DAGPHmRAUxQ</dc:identifier>
  <dcterms:modified xsi:type="dcterms:W3CDTF">2011-08-01T06:04:30Z</dcterms:modified>
  <cp:revision>1</cp:revision>
  <dc:title>DE Course: Week 4</dc:title>
</cp:coreProperties>
</file>